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8" r:id="rId5"/>
    <p:sldId id="261" r:id="rId6"/>
    <p:sldId id="266" r:id="rId7"/>
    <p:sldId id="269" r:id="rId8"/>
    <p:sldId id="270" r:id="rId9"/>
    <p:sldId id="273" r:id="rId10"/>
    <p:sldId id="271" r:id="rId11"/>
    <p:sldId id="272" r:id="rId12"/>
    <p:sldId id="274" r:id="rId13"/>
    <p:sldId id="275" r:id="rId14"/>
    <p:sldId id="276" r:id="rId15"/>
    <p:sldId id="277" r:id="rId16"/>
    <p:sldId id="278" r:id="rId17"/>
    <p:sldId id="267" r:id="rId18"/>
    <p:sldId id="27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864"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0882A-7E62-43A2-8C3F-5683179C2290}" type="datetimeFigureOut">
              <a:rPr lang="zh-CN" altLang="en-US" smtClean="0"/>
              <a:t>2018/9/18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F6DAC-DBCE-4242-BAFC-0E0B256D86A2}" type="slidenum">
              <a:rPr lang="zh-CN" altLang="en-US" smtClean="0"/>
              <a:t>‹#›</a:t>
            </a:fld>
            <a:endParaRPr lang="zh-CN" altLang="en-US"/>
          </a:p>
        </p:txBody>
      </p:sp>
    </p:spTree>
    <p:extLst>
      <p:ext uri="{BB962C8B-B14F-4D97-AF65-F5344CB8AC3E}">
        <p14:creationId xmlns:p14="http://schemas.microsoft.com/office/powerpoint/2010/main" val="29689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C8F6DAC-DBCE-4242-BAFC-0E0B256D86A2}" type="slidenum">
              <a:rPr lang="zh-CN" altLang="en-US" smtClean="0"/>
              <a:t>10</a:t>
            </a:fld>
            <a:endParaRPr lang="zh-CN" altLang="en-US"/>
          </a:p>
        </p:txBody>
      </p:sp>
    </p:spTree>
    <p:extLst>
      <p:ext uri="{BB962C8B-B14F-4D97-AF65-F5344CB8AC3E}">
        <p14:creationId xmlns:p14="http://schemas.microsoft.com/office/powerpoint/2010/main" val="12272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4326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638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6549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47933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041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8453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88455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4502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55017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447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045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095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519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778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4745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977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2018/9/18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5525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0820CF-B880-4189-942D-D702A7CBA730}" type="datetimeFigureOut">
              <a:rPr lang="zh-CN" altLang="en-US" smtClean="0"/>
              <a:t>2018/9/18</a:t>
            </a:fld>
            <a:endParaRPr lang="zh-CN" alt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zh-CN"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350440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5305C-0D75-4618-B346-945E64EDDE1F}"/>
              </a:ext>
            </a:extLst>
          </p:cNvPr>
          <p:cNvSpPr>
            <a:spLocks noGrp="1"/>
          </p:cNvSpPr>
          <p:nvPr>
            <p:ph type="ctrTitle"/>
          </p:nvPr>
        </p:nvSpPr>
        <p:spPr>
          <a:xfrm>
            <a:off x="1115616" y="1794519"/>
            <a:ext cx="7080026" cy="1828801"/>
          </a:xfrm>
        </p:spPr>
        <p:txBody>
          <a:bodyPr>
            <a:normAutofit fontScale="90000"/>
          </a:bodyPr>
          <a:lstStyle/>
          <a:p>
            <a:r>
              <a:rPr lang="en-US" altLang="zh-CN" dirty="0">
                <a:effectLst/>
              </a:rPr>
              <a:t>Microfinance in Africa: Experience and</a:t>
            </a:r>
            <a:br>
              <a:rPr lang="en-US" altLang="zh-CN" dirty="0">
                <a:effectLst/>
              </a:rPr>
            </a:br>
            <a:r>
              <a:rPr lang="en-US" altLang="zh-CN" dirty="0">
                <a:effectLst/>
              </a:rPr>
              <a:t>Lessons from Selected African Countries</a:t>
            </a:r>
            <a:r>
              <a:rPr lang="en-US" altLang="zh-CN" dirty="0"/>
              <a:t> </a:t>
            </a:r>
            <a:endParaRPr lang="zh-CN" altLang="en-US" dirty="0"/>
          </a:p>
        </p:txBody>
      </p:sp>
      <p:sp>
        <p:nvSpPr>
          <p:cNvPr id="3" name="副标题 2">
            <a:extLst>
              <a:ext uri="{FF2B5EF4-FFF2-40B4-BE49-F238E27FC236}">
                <a16:creationId xmlns:a16="http://schemas.microsoft.com/office/drawing/2014/main" id="{CF969880-A596-4A65-ABB3-816CFA6A9A84}"/>
              </a:ext>
            </a:extLst>
          </p:cNvPr>
          <p:cNvSpPr>
            <a:spLocks noGrp="1"/>
          </p:cNvSpPr>
          <p:nvPr>
            <p:ph type="subTitle" idx="1"/>
          </p:nvPr>
        </p:nvSpPr>
        <p:spPr>
          <a:xfrm>
            <a:off x="899592" y="3861048"/>
            <a:ext cx="7080026" cy="2592288"/>
          </a:xfrm>
        </p:spPr>
        <p:txBody>
          <a:bodyPr>
            <a:normAutofit lnSpcReduction="10000"/>
          </a:bodyPr>
          <a:lstStyle/>
          <a:p>
            <a:r>
              <a:rPr lang="en-US" altLang="zh-CN" i="1" dirty="0">
                <a:effectLst/>
              </a:rPr>
              <a:t>Authors:</a:t>
            </a:r>
          </a:p>
          <a:p>
            <a:r>
              <a:rPr lang="en-US" altLang="zh-CN" i="1" dirty="0">
                <a:effectLst/>
              </a:rPr>
              <a:t>Anupam </a:t>
            </a:r>
            <a:r>
              <a:rPr lang="en-US" altLang="zh-CN" i="1" dirty="0" err="1">
                <a:effectLst/>
              </a:rPr>
              <a:t>Basu</a:t>
            </a:r>
            <a:br>
              <a:rPr lang="en-US" altLang="zh-CN" i="1" dirty="0">
                <a:effectLst/>
              </a:rPr>
            </a:br>
            <a:r>
              <a:rPr lang="en-US" altLang="zh-CN" i="1" dirty="0">
                <a:effectLst/>
              </a:rPr>
              <a:t>Rodolphe </a:t>
            </a:r>
            <a:r>
              <a:rPr lang="en-US" altLang="zh-CN" i="1" dirty="0" err="1">
                <a:effectLst/>
              </a:rPr>
              <a:t>Blavy</a:t>
            </a:r>
            <a:br>
              <a:rPr lang="en-US" altLang="zh-CN" i="1" dirty="0">
                <a:effectLst/>
              </a:rPr>
            </a:br>
            <a:r>
              <a:rPr lang="en-US" altLang="zh-CN" i="1" dirty="0">
                <a:effectLst/>
              </a:rPr>
              <a:t>Murat </a:t>
            </a:r>
            <a:r>
              <a:rPr lang="en-US" altLang="zh-CN" i="1" dirty="0" err="1">
                <a:effectLst/>
              </a:rPr>
              <a:t>Yulek</a:t>
            </a:r>
            <a:r>
              <a:rPr lang="en-US" altLang="zh-CN" dirty="0"/>
              <a:t> </a:t>
            </a:r>
            <a:br>
              <a:rPr lang="en-US" altLang="zh-CN" dirty="0"/>
            </a:br>
            <a:endParaRPr lang="en-US" altLang="zh-CN" dirty="0"/>
          </a:p>
          <a:p>
            <a:r>
              <a:rPr lang="en-US" altLang="zh-CN" i="1" dirty="0"/>
              <a:t>Presentation by:</a:t>
            </a:r>
          </a:p>
          <a:p>
            <a:r>
              <a:rPr lang="en-US" altLang="zh-CN" i="1" dirty="0" err="1"/>
              <a:t>Chenxiao</a:t>
            </a:r>
            <a:r>
              <a:rPr lang="en-US" altLang="zh-CN" i="1" dirty="0"/>
              <a:t>(Sarah) Liu</a:t>
            </a:r>
            <a:endParaRPr lang="zh-CN" altLang="en-US" i="1" dirty="0"/>
          </a:p>
        </p:txBody>
      </p:sp>
    </p:spTree>
    <p:extLst>
      <p:ext uri="{BB962C8B-B14F-4D97-AF65-F5344CB8AC3E}">
        <p14:creationId xmlns:p14="http://schemas.microsoft.com/office/powerpoint/2010/main" val="34434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0"/>
            <a:ext cx="7765322" cy="5510270"/>
          </a:xfrm>
        </p:spPr>
        <p:txBody>
          <a:bodyPr>
            <a:normAutofit/>
          </a:bodyPr>
          <a:lstStyle/>
          <a:p>
            <a:r>
              <a:rPr lang="en-US" altLang="zh-CN" dirty="0">
                <a:effectLst/>
              </a:rPr>
              <a:t>APCH3</a:t>
            </a:r>
            <a:r>
              <a:rPr lang="en-US" altLang="zh-CN" dirty="0"/>
              <a:t> - </a:t>
            </a:r>
            <a:r>
              <a:rPr lang="en-US" altLang="zh-CN" b="1" dirty="0">
                <a:effectLst/>
              </a:rPr>
              <a:t>Looking for Financial Sustainability</a:t>
            </a:r>
            <a:r>
              <a:rPr lang="en-US" altLang="zh-CN" dirty="0"/>
              <a:t>  </a:t>
            </a:r>
          </a:p>
          <a:p>
            <a:pPr lvl="1"/>
            <a:r>
              <a:rPr lang="en-US" altLang="zh-CN" dirty="0">
                <a:effectLst/>
              </a:rPr>
              <a:t>Formalization of informal techniques and group-based instruments</a:t>
            </a:r>
          </a:p>
          <a:p>
            <a:pPr lvl="1"/>
            <a:r>
              <a:rPr lang="en-US" altLang="zh-CN" dirty="0">
                <a:effectLst/>
              </a:rPr>
              <a:t>Addressing asymmetry of information, lack of collateral, and difficult enforcement of legal rights, etc.</a:t>
            </a:r>
          </a:p>
          <a:p>
            <a:pPr lvl="1"/>
            <a:r>
              <a:rPr lang="en-US" altLang="zh-CN" dirty="0">
                <a:effectLst/>
              </a:rPr>
              <a:t>group-based microfinance techniques -&gt; portfolio performance problems experienced with individual loans</a:t>
            </a:r>
            <a:r>
              <a:rPr lang="en-US" altLang="zh-CN" dirty="0"/>
              <a:t> </a:t>
            </a:r>
          </a:p>
          <a:p>
            <a:pPr lvl="1"/>
            <a:r>
              <a:rPr lang="en-US" altLang="zh-CN" dirty="0">
                <a:effectLst/>
              </a:rPr>
              <a:t>Group lending with joint liability -&gt; problem of imperfect information faced by the lender</a:t>
            </a:r>
          </a:p>
          <a:p>
            <a:pPr lvl="2"/>
            <a:r>
              <a:rPr lang="en-US" altLang="zh-CN" dirty="0">
                <a:effectLst/>
              </a:rPr>
              <a:t>Risk: contagion, coordination failure problem</a:t>
            </a:r>
            <a:r>
              <a:rPr lang="en-US" altLang="zh-CN" dirty="0"/>
              <a:t> </a:t>
            </a:r>
          </a:p>
          <a:p>
            <a:pPr lvl="1"/>
            <a:r>
              <a:rPr lang="en-US" altLang="zh-CN" dirty="0"/>
              <a:t>Do MFI </a:t>
            </a:r>
            <a:r>
              <a:rPr lang="en-US" altLang="zh-CN" dirty="0" err="1"/>
              <a:t>acchieved</a:t>
            </a:r>
            <a:r>
              <a:rPr lang="en-US" altLang="zh-CN" dirty="0"/>
              <a:t>?</a:t>
            </a:r>
          </a:p>
          <a:p>
            <a:pPr lvl="2"/>
            <a:r>
              <a:rPr lang="en-US" altLang="zh-CN" b="1" dirty="0">
                <a:effectLst/>
              </a:rPr>
              <a:t>Benin</a:t>
            </a:r>
            <a:r>
              <a:rPr lang="en-US" altLang="zh-CN" dirty="0"/>
              <a:t> – </a:t>
            </a:r>
            <a:r>
              <a:rPr lang="en-US" altLang="zh-CN" dirty="0">
                <a:effectLst/>
              </a:rPr>
              <a:t>SLCs (saving and loan cooperatives) were able to substantially expand their deposits and loan portfolios, recover their nonperforming loans, and achieve break-even or positive net profits in their current operations</a:t>
            </a:r>
            <a:r>
              <a:rPr lang="en-US" altLang="zh-CN" dirty="0"/>
              <a:t> </a:t>
            </a:r>
            <a:br>
              <a:rPr lang="en-US" altLang="zh-CN" dirty="0"/>
            </a:br>
            <a:br>
              <a:rPr lang="en-US" altLang="zh-CN" dirty="0"/>
            </a:br>
            <a:endParaRPr lang="en-US" altLang="zh-CN" dirty="0"/>
          </a:p>
          <a:p>
            <a:pPr lvl="1"/>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74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209745" y="188640"/>
            <a:ext cx="8568951" cy="970450"/>
          </a:xfrm>
        </p:spPr>
        <p:txBody>
          <a:bodyPr>
            <a:normAutofit fontScale="90000"/>
          </a:bodyPr>
          <a:lstStyle/>
          <a:p>
            <a:r>
              <a:rPr lang="en-US" altLang="zh-CN" sz="3600" dirty="0">
                <a:effectLst/>
              </a:rPr>
              <a:t>Links Between the Operations of MFIs and Banks, Donors and NGOs</a:t>
            </a:r>
            <a:r>
              <a:rPr lang="en-US" altLang="zh-CN" sz="3600" dirty="0"/>
              <a:t> </a:t>
            </a:r>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571275" y="1412776"/>
            <a:ext cx="7765322" cy="4718182"/>
          </a:xfrm>
        </p:spPr>
        <p:txBody>
          <a:bodyPr>
            <a:normAutofit/>
          </a:bodyPr>
          <a:lstStyle/>
          <a:p>
            <a:r>
              <a:rPr lang="en-US" altLang="zh-CN" b="1" dirty="0">
                <a:effectLst/>
              </a:rPr>
              <a:t>Developing Complementarities between MFIs and Banks</a:t>
            </a:r>
            <a:r>
              <a:rPr lang="en-US" altLang="zh-CN" b="1" dirty="0"/>
              <a:t> </a:t>
            </a:r>
          </a:p>
          <a:p>
            <a:pPr lvl="1"/>
            <a:r>
              <a:rPr lang="en-US" altLang="zh-CN" dirty="0">
                <a:effectLst/>
              </a:rPr>
              <a:t>Banks lend and collect deposits mostly from formal private sector and to the government.</a:t>
            </a:r>
          </a:p>
          <a:p>
            <a:pPr lvl="1"/>
            <a:r>
              <a:rPr lang="en-US" altLang="zh-CN" dirty="0">
                <a:effectLst/>
              </a:rPr>
              <a:t>MFIs service poor and rural households, and small entrepreneurs often in the informal sector.</a:t>
            </a:r>
            <a:endParaRPr lang="en-US" altLang="zh-CN" dirty="0"/>
          </a:p>
          <a:p>
            <a:pPr lvl="1"/>
            <a:r>
              <a:rPr lang="en-US" altLang="zh-CN" dirty="0">
                <a:effectLst/>
              </a:rPr>
              <a:t>Both benefit from a closer relationship</a:t>
            </a:r>
            <a:r>
              <a:rPr lang="en-US" altLang="zh-CN" dirty="0"/>
              <a:t> </a:t>
            </a:r>
          </a:p>
          <a:p>
            <a:pPr lvl="2"/>
            <a:r>
              <a:rPr lang="en-US" altLang="zh-CN" dirty="0">
                <a:effectLst/>
              </a:rPr>
              <a:t>MFIs reap benefits as clients of commercial banks</a:t>
            </a:r>
            <a:r>
              <a:rPr lang="en-US" altLang="zh-CN" dirty="0"/>
              <a:t> </a:t>
            </a:r>
          </a:p>
          <a:p>
            <a:pPr lvl="3"/>
            <a:r>
              <a:rPr lang="en-US" altLang="zh-CN" dirty="0">
                <a:effectLst/>
              </a:rPr>
              <a:t>Banks manage MFIs’ deposit accounts, provide liquidity management services</a:t>
            </a:r>
          </a:p>
          <a:p>
            <a:pPr lvl="3"/>
            <a:r>
              <a:rPr lang="en-US" altLang="zh-CN" dirty="0">
                <a:effectLst/>
              </a:rPr>
              <a:t>Extended credit facilities allow MFIs to expand their services. </a:t>
            </a:r>
            <a:endParaRPr lang="en-US" altLang="zh-CN" dirty="0"/>
          </a:p>
          <a:p>
            <a:pPr lvl="2"/>
            <a:r>
              <a:rPr lang="en-US" altLang="zh-CN" dirty="0">
                <a:effectLst/>
              </a:rPr>
              <a:t>Work together in providing financial services. </a:t>
            </a:r>
          </a:p>
          <a:p>
            <a:pPr lvl="2"/>
            <a:r>
              <a:rPr lang="en-US" altLang="zh-CN" dirty="0">
                <a:effectLst/>
              </a:rPr>
              <a:t>Strengthen the links between the formal and informal sectors</a:t>
            </a: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548119" y="1159090"/>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87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209745" y="188640"/>
            <a:ext cx="8568951" cy="970450"/>
          </a:xfrm>
        </p:spPr>
        <p:txBody>
          <a:bodyPr>
            <a:normAutofit fontScale="90000"/>
          </a:bodyPr>
          <a:lstStyle/>
          <a:p>
            <a:r>
              <a:rPr lang="en-US" altLang="zh-CN" sz="3600" dirty="0">
                <a:effectLst/>
              </a:rPr>
              <a:t>Links Between the Operations of MFIs and Banks, Donors and NGOs</a:t>
            </a:r>
            <a:r>
              <a:rPr lang="en-US" altLang="zh-CN" sz="3600" dirty="0"/>
              <a:t> </a:t>
            </a:r>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571275" y="1412775"/>
            <a:ext cx="7765322" cy="5112565"/>
          </a:xfrm>
        </p:spPr>
        <p:txBody>
          <a:bodyPr>
            <a:normAutofit/>
          </a:bodyPr>
          <a:lstStyle/>
          <a:p>
            <a:r>
              <a:rPr lang="en-US" altLang="zh-CN" b="1" dirty="0">
                <a:effectLst/>
              </a:rPr>
              <a:t>The Roles of Donors and NGOs</a:t>
            </a:r>
            <a:r>
              <a:rPr lang="en-US" altLang="zh-CN" b="1" dirty="0"/>
              <a:t> </a:t>
            </a:r>
          </a:p>
          <a:p>
            <a:pPr lvl="1"/>
            <a:r>
              <a:rPr lang="en-US" altLang="zh-CN" dirty="0">
                <a:effectLst/>
              </a:rPr>
              <a:t>Provide support: “credit-only” schemes </a:t>
            </a:r>
          </a:p>
          <a:p>
            <a:pPr lvl="2"/>
            <a:r>
              <a:rPr lang="en-US" altLang="zh-CN" dirty="0">
                <a:effectLst/>
              </a:rPr>
              <a:t>domestic NGOs or donor-managed microfinance projects</a:t>
            </a:r>
            <a:r>
              <a:rPr lang="en-US" altLang="zh-CN" dirty="0"/>
              <a:t> </a:t>
            </a:r>
          </a:p>
          <a:p>
            <a:pPr lvl="2"/>
            <a:r>
              <a:rPr lang="en-US" altLang="zh-CN" dirty="0">
                <a:effectLst/>
              </a:rPr>
              <a:t>microfinance institutions that function more or less like leasing companies (receiving wholesale external resources and lending to clients)</a:t>
            </a:r>
            <a:r>
              <a:rPr lang="en-US" altLang="zh-CN" dirty="0"/>
              <a:t> </a:t>
            </a:r>
          </a:p>
          <a:p>
            <a:pPr lvl="1"/>
            <a:r>
              <a:rPr lang="en-US" altLang="zh-CN" dirty="0">
                <a:effectLst/>
              </a:rPr>
              <a:t>Promote investment and hence enhance economic growth</a:t>
            </a:r>
            <a:r>
              <a:rPr lang="en-US" altLang="zh-CN" dirty="0"/>
              <a:t> </a:t>
            </a:r>
          </a:p>
          <a:p>
            <a:pPr lvl="1"/>
            <a:r>
              <a:rPr lang="en-US" altLang="zh-CN" dirty="0"/>
              <a:t>Critics: </a:t>
            </a:r>
            <a:r>
              <a:rPr lang="en-US" altLang="zh-CN" dirty="0">
                <a:effectLst/>
              </a:rPr>
              <a:t>weaken financial discipline in MFIs, constrain growth and sustainability, crowd out commercially viable projects that not qualify for donor funds. </a:t>
            </a:r>
          </a:p>
          <a:p>
            <a:pPr lvl="1"/>
            <a:r>
              <a:rPr lang="en-US" altLang="zh-CN" dirty="0">
                <a:effectLst/>
              </a:rPr>
              <a:t>Suggestion: </a:t>
            </a:r>
          </a:p>
          <a:p>
            <a:pPr lvl="2"/>
            <a:r>
              <a:rPr lang="en-US" altLang="zh-CN" dirty="0">
                <a:effectLst/>
              </a:rPr>
              <a:t>Encourage to build resource base through domestic saving mobilization.</a:t>
            </a:r>
            <a:r>
              <a:rPr lang="en-US" altLang="zh-CN" dirty="0"/>
              <a:t> </a:t>
            </a:r>
          </a:p>
          <a:p>
            <a:pPr lvl="2"/>
            <a:r>
              <a:rPr lang="en-US" altLang="zh-CN" dirty="0">
                <a:effectLst/>
              </a:rPr>
              <a:t>Focus on social programs and services, including programs aimed at reducing poverty</a:t>
            </a:r>
            <a:r>
              <a:rPr lang="en-US" altLang="zh-CN" dirty="0"/>
              <a:t> </a:t>
            </a:r>
            <a:br>
              <a:rPr lang="en-US" altLang="zh-CN" dirty="0"/>
            </a:b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548119" y="1159090"/>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5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467544" y="296317"/>
            <a:ext cx="8568951" cy="861450"/>
          </a:xfrm>
        </p:spPr>
        <p:txBody>
          <a:bodyPr>
            <a:normAutofit/>
          </a:bodyPr>
          <a:lstStyle/>
          <a:p>
            <a:pPr algn="l"/>
            <a:r>
              <a:rPr lang="en-US" altLang="zh-CN" sz="3600" dirty="0">
                <a:effectLst/>
              </a:rPr>
              <a:t>The Role of Governments</a:t>
            </a:r>
            <a:endParaRPr lang="en-US" altLang="zh-CN"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571275" y="1412776"/>
            <a:ext cx="7765322" cy="4718182"/>
          </a:xfrm>
        </p:spPr>
        <p:txBody>
          <a:bodyPr>
            <a:normAutofit/>
          </a:bodyPr>
          <a:lstStyle/>
          <a:p>
            <a:r>
              <a:rPr lang="en-US" altLang="zh-CN" dirty="0">
                <a:effectLst/>
              </a:rPr>
              <a:t>Failed state-owned banks has led governments focus on providing</a:t>
            </a:r>
            <a:br>
              <a:rPr lang="en-US" altLang="zh-CN" dirty="0">
                <a:effectLst/>
              </a:rPr>
            </a:br>
            <a:r>
              <a:rPr lang="en-US" altLang="zh-CN" dirty="0">
                <a:effectLst/>
              </a:rPr>
              <a:t>microfinance and developing regulatory and supervision frameworks.</a:t>
            </a:r>
          </a:p>
          <a:p>
            <a:r>
              <a:rPr lang="en-US" altLang="zh-CN" dirty="0">
                <a:effectLst/>
              </a:rPr>
              <a:t>Regulatory System:</a:t>
            </a:r>
          </a:p>
          <a:p>
            <a:pPr lvl="1"/>
            <a:r>
              <a:rPr lang="en-US" altLang="zh-CN" dirty="0">
                <a:effectLst/>
              </a:rPr>
              <a:t>easy entry -&gt; weak performance-&gt;tightening up of regulation and restructuring.</a:t>
            </a:r>
            <a:r>
              <a:rPr lang="en-US" altLang="zh-CN" dirty="0"/>
              <a:t> </a:t>
            </a:r>
          </a:p>
          <a:p>
            <a:pPr lvl="1"/>
            <a:r>
              <a:rPr lang="en-US" altLang="zh-CN" dirty="0"/>
              <a:t>Moral hazard problem addressed.</a:t>
            </a:r>
          </a:p>
          <a:p>
            <a:pPr lvl="1"/>
            <a:r>
              <a:rPr lang="en-US" altLang="zh-CN" dirty="0">
                <a:effectLst/>
              </a:rPr>
              <a:t>Donors involved -&gt; alleviate financial burden on the government and provide technical assistance at the institutional and supervisory levels. </a:t>
            </a:r>
            <a:br>
              <a:rPr lang="en-US" altLang="zh-CN" dirty="0"/>
            </a:b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571275" y="1052733"/>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11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467544" y="296317"/>
            <a:ext cx="8568951" cy="861450"/>
          </a:xfrm>
        </p:spPr>
        <p:txBody>
          <a:bodyPr>
            <a:normAutofit/>
          </a:bodyPr>
          <a:lstStyle/>
          <a:p>
            <a:pPr algn="l"/>
            <a:r>
              <a:rPr lang="en-US" altLang="zh-CN" sz="3600" dirty="0">
                <a:effectLst/>
              </a:rPr>
              <a:t>The Role of Governments</a:t>
            </a:r>
            <a:endParaRPr lang="en-US" altLang="zh-CN"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571275" y="1412776"/>
            <a:ext cx="7765322" cy="4718182"/>
          </a:xfrm>
        </p:spPr>
        <p:txBody>
          <a:bodyPr>
            <a:normAutofit lnSpcReduction="10000"/>
          </a:bodyPr>
          <a:lstStyle/>
          <a:p>
            <a:r>
              <a:rPr lang="en-US" altLang="zh-CN" b="1" dirty="0">
                <a:effectLst/>
              </a:rPr>
              <a:t>Objectives and Coverage of the Regulatory Framework</a:t>
            </a:r>
          </a:p>
          <a:p>
            <a:pPr lvl="1"/>
            <a:r>
              <a:rPr lang="en-US" altLang="zh-CN" dirty="0">
                <a:effectLst/>
              </a:rPr>
              <a:t>Create a healthy environment for microfinance activities while not stifling the growth of the sector.</a:t>
            </a:r>
          </a:p>
          <a:p>
            <a:pPr lvl="1"/>
            <a:r>
              <a:rPr lang="en-US" altLang="zh-CN" dirty="0">
                <a:effectLst/>
              </a:rPr>
              <a:t>Frameworks need to be well adapted and flexibility designed to reflect the specific characteristics and the stage of evolution.</a:t>
            </a:r>
          </a:p>
          <a:p>
            <a:pPr lvl="2"/>
            <a:r>
              <a:rPr lang="en-US" altLang="zh-CN" dirty="0">
                <a:effectLst/>
              </a:rPr>
              <a:t>Benin</a:t>
            </a:r>
            <a:r>
              <a:rPr lang="en-US" altLang="zh-CN" dirty="0"/>
              <a:t> VS. Guinea</a:t>
            </a:r>
            <a:endParaRPr lang="en-US" altLang="zh-CN" dirty="0">
              <a:effectLst/>
            </a:endParaRPr>
          </a:p>
          <a:p>
            <a:pPr lvl="1"/>
            <a:r>
              <a:rPr lang="en-US" altLang="zh-CN" dirty="0">
                <a:effectLst/>
              </a:rPr>
              <a:t>Size and linkages may increase systemic risks is a key consideration in the design of prudential legislation.</a:t>
            </a:r>
          </a:p>
          <a:p>
            <a:pPr lvl="1"/>
            <a:r>
              <a:rPr lang="en-US" altLang="zh-CN" dirty="0">
                <a:effectLst/>
              </a:rPr>
              <a:t>The stages MFI evolve during their life cycles are also important in the design of regulatory frameworks. </a:t>
            </a:r>
          </a:p>
          <a:p>
            <a:pPr lvl="2"/>
            <a:r>
              <a:rPr lang="en-US" altLang="zh-CN" dirty="0">
                <a:effectLst/>
              </a:rPr>
              <a:t>“semi-formalizing” VS. fully formalizing semiformal institutions</a:t>
            </a:r>
          </a:p>
          <a:p>
            <a:pPr lvl="1"/>
            <a:r>
              <a:rPr lang="en-US" altLang="zh-CN" dirty="0">
                <a:effectLst/>
              </a:rPr>
              <a:t>An apex or umbrella institution for the microfinance sector to coordinate and supervise their activities.</a:t>
            </a:r>
            <a:r>
              <a:rPr lang="en-US" altLang="zh-CN" dirty="0"/>
              <a:t> </a:t>
            </a:r>
            <a:br>
              <a:rPr lang="en-US" altLang="zh-CN" dirty="0"/>
            </a:br>
            <a:endParaRPr lang="en-US" altLang="zh-CN" dirty="0">
              <a:effectLst/>
            </a:endParaRPr>
          </a:p>
          <a:p>
            <a:pPr lvl="1"/>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571275" y="1052733"/>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99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467544" y="262699"/>
            <a:ext cx="8568951" cy="861450"/>
          </a:xfrm>
        </p:spPr>
        <p:txBody>
          <a:bodyPr>
            <a:normAutofit/>
          </a:bodyPr>
          <a:lstStyle/>
          <a:p>
            <a:pPr algn="l"/>
            <a:r>
              <a:rPr lang="en-US" altLang="zh-CN" sz="3600" dirty="0">
                <a:effectLst/>
              </a:rPr>
              <a:t>The Role of Governments</a:t>
            </a:r>
            <a:endParaRPr lang="en-US" altLang="zh-CN"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571275" y="1412776"/>
            <a:ext cx="7765322" cy="5040560"/>
          </a:xfrm>
        </p:spPr>
        <p:txBody>
          <a:bodyPr>
            <a:normAutofit/>
          </a:bodyPr>
          <a:lstStyle/>
          <a:p>
            <a:r>
              <a:rPr lang="en-US" altLang="zh-CN" b="1" dirty="0">
                <a:effectLst/>
              </a:rPr>
              <a:t>Minimum Regulatory Requirements and Supervision Practices</a:t>
            </a:r>
            <a:r>
              <a:rPr lang="en-US" altLang="zh-CN" b="1" dirty="0"/>
              <a:t> </a:t>
            </a:r>
          </a:p>
          <a:p>
            <a:pPr lvl="1"/>
            <a:r>
              <a:rPr lang="en-US" altLang="zh-CN" dirty="0">
                <a:effectLst/>
              </a:rPr>
              <a:t>Principal regulatory requirements</a:t>
            </a:r>
          </a:p>
          <a:p>
            <a:pPr lvl="2"/>
            <a:r>
              <a:rPr lang="en-US" altLang="zh-CN" dirty="0">
                <a:effectLst/>
              </a:rPr>
              <a:t>licensing, information transmission requirements, and prudential norms</a:t>
            </a:r>
            <a:r>
              <a:rPr lang="en-US" altLang="zh-CN" dirty="0"/>
              <a:t> </a:t>
            </a:r>
          </a:p>
          <a:p>
            <a:pPr lvl="1"/>
            <a:r>
              <a:rPr lang="en-US" altLang="zh-CN" dirty="0">
                <a:effectLst/>
              </a:rPr>
              <a:t>Gradual approach:</a:t>
            </a:r>
          </a:p>
          <a:p>
            <a:pPr lvl="2"/>
            <a:r>
              <a:rPr lang="en-US" altLang="zh-CN" dirty="0">
                <a:effectLst/>
              </a:rPr>
              <a:t>newer and smaller institutions VS. larger institutions</a:t>
            </a:r>
            <a:endParaRPr lang="en-US" altLang="zh-CN" dirty="0"/>
          </a:p>
          <a:p>
            <a:pPr lvl="1"/>
            <a:r>
              <a:rPr lang="en-US" altLang="zh-CN" dirty="0">
                <a:effectLst/>
              </a:rPr>
              <a:t>Suggest: Prudential rules for larger institutions include capital requirements (minimum capital limit, minimum retained earnings), risk concentration limits (on single borrowers), liquidity limits, and well-defined provisioning requirements .</a:t>
            </a:r>
          </a:p>
          <a:p>
            <a:pPr lvl="1"/>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571275" y="1052733"/>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68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_wp04174 (1).pdf - 福昕阅读器">
            <a:extLst>
              <a:ext uri="{FF2B5EF4-FFF2-40B4-BE49-F238E27FC236}">
                <a16:creationId xmlns:a16="http://schemas.microsoft.com/office/drawing/2014/main" id="{D1A150F4-FBD8-4CB4-A67D-A3A19893E7C0}"/>
              </a:ext>
            </a:extLst>
          </p:cNvPr>
          <p:cNvPicPr>
            <a:picLocks noChangeAspect="1"/>
          </p:cNvPicPr>
          <p:nvPr/>
        </p:nvPicPr>
        <p:blipFill rotWithShape="1">
          <a:blip r:embed="rId2">
            <a:extLst>
              <a:ext uri="{28A0092B-C50C-407E-A947-70E740481C1C}">
                <a14:useLocalDpi xmlns:a14="http://schemas.microsoft.com/office/drawing/2010/main" val="0"/>
              </a:ext>
            </a:extLst>
          </a:blip>
          <a:srcRect l="33463" t="31616" r="30313" b="10780"/>
          <a:stretch/>
        </p:blipFill>
        <p:spPr>
          <a:xfrm>
            <a:off x="1043608" y="207835"/>
            <a:ext cx="6840760" cy="6442330"/>
          </a:xfrm>
          <a:prstGeom prst="rect">
            <a:avLst/>
          </a:prstGeom>
        </p:spPr>
      </p:pic>
    </p:spTree>
    <p:extLst>
      <p:ext uri="{BB962C8B-B14F-4D97-AF65-F5344CB8AC3E}">
        <p14:creationId xmlns:p14="http://schemas.microsoft.com/office/powerpoint/2010/main" val="426226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Conclusion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89"/>
            <a:ext cx="7765322" cy="5366253"/>
          </a:xfrm>
        </p:spPr>
        <p:txBody>
          <a:bodyPr>
            <a:normAutofit fontScale="92500" lnSpcReduction="20000"/>
          </a:bodyPr>
          <a:lstStyle/>
          <a:p>
            <a:r>
              <a:rPr lang="en-US" altLang="zh-CN" dirty="0">
                <a:effectLst/>
              </a:rPr>
              <a:t>In sub-Saharan Africa, the poor value both deposit and credit facilities. </a:t>
            </a:r>
          </a:p>
          <a:p>
            <a:r>
              <a:rPr lang="en-US" altLang="zh-CN" dirty="0">
                <a:effectLst/>
              </a:rPr>
              <a:t>The existence and growth of cooperative banking and combined savings and credit institutions in the microfinance sector reflects the growing demand for both savings and credit facilities.</a:t>
            </a:r>
            <a:endParaRPr lang="en-US" altLang="zh-CN" dirty="0"/>
          </a:p>
          <a:p>
            <a:r>
              <a:rPr lang="en-US" altLang="zh-CN" dirty="0">
                <a:effectLst/>
              </a:rPr>
              <a:t>There are strong beneficial linkages between formal and informal microfinance institutions (MFIs). </a:t>
            </a:r>
          </a:p>
          <a:p>
            <a:r>
              <a:rPr lang="en-US" altLang="zh-CN" dirty="0">
                <a:effectLst/>
              </a:rPr>
              <a:t>Donors and NGOs have played an important supportive role in the development of MFIs.</a:t>
            </a:r>
            <a:r>
              <a:rPr lang="en-US" altLang="zh-CN" dirty="0"/>
              <a:t> </a:t>
            </a:r>
          </a:p>
          <a:p>
            <a:r>
              <a:rPr lang="en-US" altLang="zh-CN" dirty="0">
                <a:effectLst/>
              </a:rPr>
              <a:t>Governments play a key role in promoting the microfinance sector.</a:t>
            </a:r>
          </a:p>
          <a:p>
            <a:r>
              <a:rPr lang="en-US" altLang="zh-CN" dirty="0">
                <a:effectLst/>
              </a:rPr>
              <a:t>Main constraints</a:t>
            </a:r>
          </a:p>
          <a:p>
            <a:pPr lvl="1"/>
            <a:r>
              <a:rPr lang="en-US" altLang="zh-CN" dirty="0">
                <a:effectLst/>
              </a:rPr>
              <a:t>Lack of bookkeeping and reporting standards, internal controls, and credit decision mechanisms at the level of the MFIs. </a:t>
            </a:r>
          </a:p>
          <a:p>
            <a:pPr lvl="1"/>
            <a:r>
              <a:rPr lang="en-US" altLang="zh-CN" dirty="0">
                <a:effectLst/>
              </a:rPr>
              <a:t>The level of the institutions entrusted with supervision authority, mainly due to shortage of skilled and trained staff. </a:t>
            </a:r>
          </a:p>
          <a:p>
            <a:pPr lvl="1"/>
            <a:r>
              <a:rPr lang="en-US" altLang="zh-CN" dirty="0">
                <a:effectLst/>
              </a:rPr>
              <a:t>Information or database on borrowers, their credit history, and repayment records has not kept pace with the growth of the microfinance sector.</a:t>
            </a:r>
            <a:r>
              <a:rPr lang="en-US" altLang="zh-CN" dirty="0"/>
              <a:t> </a:t>
            </a:r>
            <a:br>
              <a:rPr lang="en-US" altLang="zh-CN" dirty="0"/>
            </a:b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8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Critics</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89"/>
            <a:ext cx="7765322" cy="5366253"/>
          </a:xfrm>
        </p:spPr>
        <p:txBody>
          <a:bodyPr>
            <a:normAutofit/>
          </a:bodyPr>
          <a:lstStyle/>
          <a:p>
            <a:r>
              <a:rPr lang="en-US" altLang="zh-CN" dirty="0">
                <a:effectLst/>
              </a:rPr>
              <a:t>Not much research done on the actual effectiveness.</a:t>
            </a:r>
          </a:p>
          <a:p>
            <a:r>
              <a:rPr lang="en-US" altLang="zh-CN" dirty="0">
                <a:effectLst/>
              </a:rPr>
              <a:t>There´s also some microfinance institutions charging excessive interest rates.</a:t>
            </a:r>
          </a:p>
          <a:p>
            <a:r>
              <a:rPr lang="en-US" altLang="zh-CN" dirty="0">
                <a:effectLst/>
              </a:rPr>
              <a:t>Studies of microcredit programs have found that women often act as collection agents for their husbands and sons, such that the men spend the money themselves while women are saddled with the credit risk. </a:t>
            </a:r>
          </a:p>
          <a:p>
            <a:r>
              <a:rPr lang="en-US" altLang="zh-CN" dirty="0">
                <a:effectLst/>
              </a:rPr>
              <a:t>Weather it should focus on improved welfare or financial sustainability.</a:t>
            </a:r>
          </a:p>
          <a:p>
            <a:r>
              <a:rPr lang="en-US" altLang="zh-CN" dirty="0">
                <a:effectLst/>
              </a:rPr>
              <a:t>High cost of regulatory - authorities will need to supervise a growing number of MFI’s, which are small, numerous, located in remote regions, and have poor record keeping.  </a:t>
            </a: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663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50BF99-8512-40C3-AE8D-771C1AF12389}"/>
              </a:ext>
            </a:extLst>
          </p:cNvPr>
          <p:cNvSpPr>
            <a:spLocks noGrp="1"/>
          </p:cNvSpPr>
          <p:nvPr>
            <p:ph type="title"/>
          </p:nvPr>
        </p:nvSpPr>
        <p:spPr/>
        <p:txBody>
          <a:bodyPr/>
          <a:lstStyle/>
          <a:p>
            <a:r>
              <a:rPr lang="en-US" altLang="zh-CN" dirty="0"/>
              <a:t>Contents</a:t>
            </a:r>
            <a:endParaRPr lang="zh-CN" altLang="en-US" dirty="0"/>
          </a:p>
        </p:txBody>
      </p:sp>
      <p:sp>
        <p:nvSpPr>
          <p:cNvPr id="3" name="内容占位符 2">
            <a:extLst>
              <a:ext uri="{FF2B5EF4-FFF2-40B4-BE49-F238E27FC236}">
                <a16:creationId xmlns:a16="http://schemas.microsoft.com/office/drawing/2014/main" id="{080727A2-8695-42B3-BF40-9C268F6F9FEC}"/>
              </a:ext>
            </a:extLst>
          </p:cNvPr>
          <p:cNvSpPr>
            <a:spLocks noGrp="1"/>
          </p:cNvSpPr>
          <p:nvPr>
            <p:ph idx="1"/>
          </p:nvPr>
        </p:nvSpPr>
        <p:spPr/>
        <p:txBody>
          <a:bodyPr/>
          <a:lstStyle/>
          <a:p>
            <a:r>
              <a:rPr lang="en-US" altLang="zh-CN" dirty="0"/>
              <a:t>Introduction</a:t>
            </a:r>
          </a:p>
          <a:p>
            <a:r>
              <a:rPr lang="en-US" altLang="zh-CN" dirty="0">
                <a:effectLst/>
              </a:rPr>
              <a:t>Deposit Collection and Credit Extension in the Microfinance Sector</a:t>
            </a:r>
            <a:r>
              <a:rPr lang="en-US" altLang="zh-CN" dirty="0"/>
              <a:t> </a:t>
            </a:r>
          </a:p>
          <a:p>
            <a:r>
              <a:rPr lang="en-US" altLang="zh-CN" dirty="0">
                <a:effectLst/>
              </a:rPr>
              <a:t>Links Between the Operations of MFIs and Banks, Donors and NGOs</a:t>
            </a:r>
            <a:r>
              <a:rPr lang="en-US" altLang="zh-CN" dirty="0"/>
              <a:t> </a:t>
            </a:r>
          </a:p>
          <a:p>
            <a:r>
              <a:rPr lang="en-US" altLang="zh-CN" dirty="0">
                <a:effectLst/>
              </a:rPr>
              <a:t>The Role of Governments</a:t>
            </a:r>
          </a:p>
          <a:p>
            <a:r>
              <a:rPr lang="en-US" altLang="zh-CN" dirty="0">
                <a:effectLst/>
              </a:rPr>
              <a:t>Conclusion</a:t>
            </a:r>
          </a:p>
          <a:p>
            <a:r>
              <a:rPr lang="en-US" altLang="zh-CN" dirty="0">
                <a:effectLst/>
              </a:rPr>
              <a:t>Critics </a:t>
            </a:r>
            <a:br>
              <a:rPr lang="en-US" altLang="zh-CN" dirty="0"/>
            </a:br>
            <a:endParaRPr lang="zh-CN" altLang="en-US" dirty="0"/>
          </a:p>
        </p:txBody>
      </p:sp>
    </p:spTree>
    <p:extLst>
      <p:ext uri="{BB962C8B-B14F-4D97-AF65-F5344CB8AC3E}">
        <p14:creationId xmlns:p14="http://schemas.microsoft.com/office/powerpoint/2010/main" val="1099005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648453" y="174478"/>
            <a:ext cx="7765322" cy="970450"/>
          </a:xfrm>
        </p:spPr>
        <p:txBody>
          <a:bodyPr/>
          <a:lstStyle/>
          <a:p>
            <a:pPr algn="l"/>
            <a:r>
              <a:rPr lang="en-US" altLang="zh-CN" dirty="0"/>
              <a:t>Introduction</a:t>
            </a:r>
            <a:endParaRPr lang="zh-CN" altLang="en-US"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2486"/>
            <a:ext cx="7765322" cy="5184575"/>
          </a:xfrm>
        </p:spPr>
        <p:txBody>
          <a:bodyPr>
            <a:normAutofit fontScale="92500" lnSpcReduction="10000"/>
          </a:bodyPr>
          <a:lstStyle/>
          <a:p>
            <a:r>
              <a:rPr lang="en-US" altLang="zh-CN" dirty="0"/>
              <a:t>Backgrounds: </a:t>
            </a:r>
          </a:p>
          <a:p>
            <a:pPr lvl="1"/>
            <a:r>
              <a:rPr lang="en-US" altLang="zh-CN" dirty="0">
                <a:effectLst/>
              </a:rPr>
              <a:t>Small enterprises</a:t>
            </a:r>
          </a:p>
          <a:p>
            <a:pPr lvl="1"/>
            <a:r>
              <a:rPr lang="en-US" altLang="zh-CN" dirty="0">
                <a:effectLst/>
              </a:rPr>
              <a:t> limited access to formal financial institutions. </a:t>
            </a:r>
          </a:p>
          <a:p>
            <a:r>
              <a:rPr lang="en-US" altLang="zh-CN" dirty="0">
                <a:effectLst/>
              </a:rPr>
              <a:t>Microfinance Institutions (MFIs) has emerged </a:t>
            </a:r>
            <a:r>
              <a:rPr lang="en-US" altLang="zh-CN" dirty="0"/>
              <a:t> </a:t>
            </a:r>
          </a:p>
          <a:p>
            <a:pPr lvl="1"/>
            <a:r>
              <a:rPr lang="en-US" altLang="zh-CN" dirty="0">
                <a:effectLst/>
              </a:rPr>
              <a:t>“microfinance institutions” - dedicated to assisting small enterprises, the poor, and households who have no access to the more institutionalized financial system and financial services. </a:t>
            </a:r>
          </a:p>
          <a:p>
            <a:pPr lvl="1"/>
            <a:r>
              <a:rPr lang="en-US" altLang="zh-CN" dirty="0">
                <a:effectLst/>
              </a:rPr>
              <a:t>Commercial banks, state-owned development banks, and postal offices.</a:t>
            </a:r>
            <a:r>
              <a:rPr lang="en-US" altLang="zh-CN" dirty="0"/>
              <a:t> </a:t>
            </a:r>
          </a:p>
          <a:p>
            <a:r>
              <a:rPr lang="en-US" altLang="zh-CN" dirty="0">
                <a:effectLst/>
              </a:rPr>
              <a:t>Four countries selected</a:t>
            </a:r>
          </a:p>
          <a:p>
            <a:pPr lvl="1"/>
            <a:r>
              <a:rPr lang="en-US" altLang="zh-CN" dirty="0">
                <a:effectLst/>
              </a:rPr>
              <a:t>Benin, Ghana, Guinea, and Tanzania. </a:t>
            </a:r>
            <a:endParaRPr lang="en-US" altLang="zh-CN" dirty="0"/>
          </a:p>
          <a:p>
            <a:r>
              <a:rPr lang="en-US" altLang="zh-CN" dirty="0">
                <a:effectLst/>
              </a:rPr>
              <a:t>Contribution</a:t>
            </a:r>
          </a:p>
          <a:p>
            <a:pPr lvl="1"/>
            <a:r>
              <a:rPr lang="en-US" altLang="zh-CN" dirty="0">
                <a:effectLst/>
              </a:rPr>
              <a:t>compare experiences across Africa, and identify patterns that may guide public policy in the sector</a:t>
            </a:r>
            <a:r>
              <a:rPr lang="en-US" altLang="zh-CN" dirty="0"/>
              <a:t> </a:t>
            </a:r>
            <a:br>
              <a:rPr lang="en-US" altLang="zh-CN" dirty="0"/>
            </a:br>
            <a:br>
              <a:rPr lang="en-US" altLang="zh-CN" dirty="0"/>
            </a:br>
            <a:br>
              <a:rPr lang="en-US" altLang="zh-CN" dirty="0"/>
            </a:br>
            <a:endParaRPr lang="zh-CN" altLang="en-US"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28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1"/>
            <a:ext cx="7765322" cy="2269910"/>
          </a:xfrm>
        </p:spPr>
        <p:txBody>
          <a:bodyPr>
            <a:normAutofit fontScale="92500" lnSpcReduction="10000"/>
          </a:bodyPr>
          <a:lstStyle/>
          <a:p>
            <a:r>
              <a:rPr lang="en-US" altLang="zh-CN" dirty="0">
                <a:effectLst/>
              </a:rPr>
              <a:t>Deposit Collection</a:t>
            </a:r>
            <a:r>
              <a:rPr lang="en-US" altLang="zh-CN" dirty="0"/>
              <a:t> Development</a:t>
            </a:r>
          </a:p>
          <a:p>
            <a:pPr lvl="1"/>
            <a:r>
              <a:rPr lang="en-US" altLang="zh-CN" dirty="0">
                <a:effectLst/>
              </a:rPr>
              <a:t>poor value availability of liquid and secure financial vehicles for saving</a:t>
            </a:r>
            <a:r>
              <a:rPr lang="en-US" altLang="zh-CN" dirty="0"/>
              <a:t> </a:t>
            </a:r>
          </a:p>
          <a:p>
            <a:pPr lvl="2"/>
            <a:r>
              <a:rPr lang="en-US" altLang="zh-CN" dirty="0">
                <a:effectLst/>
              </a:rPr>
              <a:t>lean and peak harvesting seasons, exogenous shocks. </a:t>
            </a:r>
          </a:p>
          <a:p>
            <a:pPr lvl="2"/>
            <a:r>
              <a:rPr lang="en-US" altLang="zh-CN" dirty="0">
                <a:effectLst/>
              </a:rPr>
              <a:t>pay for inputs at the start of production processes, and self-finance future investments or leverage supplementary financing for them. </a:t>
            </a:r>
          </a:p>
          <a:p>
            <a:pPr lvl="2"/>
            <a:r>
              <a:rPr lang="en-US" altLang="zh-CN" dirty="0">
                <a:effectLst/>
              </a:rPr>
              <a:t>setting aside money for costly future events.</a:t>
            </a:r>
          </a:p>
          <a:p>
            <a:pPr lvl="2"/>
            <a:r>
              <a:rPr lang="en-US" altLang="zh-CN" dirty="0">
                <a:effectLst/>
              </a:rPr>
              <a:t>MFIs have the advantage of security and liquidity</a:t>
            </a:r>
            <a:r>
              <a:rPr lang="en-US" altLang="zh-CN" dirty="0"/>
              <a:t> </a:t>
            </a:r>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图片 5" descr="_wp04174 (1).pdf - 福昕阅读器">
            <a:extLst>
              <a:ext uri="{FF2B5EF4-FFF2-40B4-BE49-F238E27FC236}">
                <a16:creationId xmlns:a16="http://schemas.microsoft.com/office/drawing/2014/main" id="{0A6BF764-47EA-4152-A26B-D36B26A21E1A}"/>
              </a:ext>
            </a:extLst>
          </p:cNvPr>
          <p:cNvPicPr>
            <a:picLocks noChangeAspect="1"/>
          </p:cNvPicPr>
          <p:nvPr/>
        </p:nvPicPr>
        <p:blipFill rotWithShape="1">
          <a:blip r:embed="rId2">
            <a:extLst>
              <a:ext uri="{28A0092B-C50C-407E-A947-70E740481C1C}">
                <a14:useLocalDpi xmlns:a14="http://schemas.microsoft.com/office/drawing/2010/main" val="0"/>
              </a:ext>
            </a:extLst>
          </a:blip>
          <a:srcRect l="17713" t="42007" r="14271" b="23036"/>
          <a:stretch/>
        </p:blipFill>
        <p:spPr>
          <a:xfrm>
            <a:off x="462662" y="3446802"/>
            <a:ext cx="8136904" cy="3240360"/>
          </a:xfrm>
          <a:prstGeom prst="rect">
            <a:avLst/>
          </a:prstGeom>
        </p:spPr>
      </p:pic>
    </p:spTree>
    <p:extLst>
      <p:ext uri="{BB962C8B-B14F-4D97-AF65-F5344CB8AC3E}">
        <p14:creationId xmlns:p14="http://schemas.microsoft.com/office/powerpoint/2010/main" val="358108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0"/>
            <a:ext cx="7765322" cy="5256584"/>
          </a:xfrm>
        </p:spPr>
        <p:txBody>
          <a:bodyPr>
            <a:normAutofit/>
          </a:bodyPr>
          <a:lstStyle/>
          <a:p>
            <a:r>
              <a:rPr lang="en-US" altLang="zh-CN" dirty="0"/>
              <a:t>Four major criteria</a:t>
            </a:r>
          </a:p>
          <a:p>
            <a:pPr lvl="1"/>
            <a:r>
              <a:rPr lang="en-US" altLang="zh-CN" dirty="0">
                <a:effectLst/>
              </a:rPr>
              <a:t>access, security, liquidity, and returns</a:t>
            </a:r>
            <a:r>
              <a:rPr lang="en-US" altLang="zh-CN" dirty="0"/>
              <a:t> </a:t>
            </a:r>
          </a:p>
          <a:p>
            <a:r>
              <a:rPr lang="en-US" altLang="zh-CN" dirty="0">
                <a:effectLst/>
              </a:rPr>
              <a:t>Three main barriers to the use of the deposit facilities</a:t>
            </a:r>
          </a:p>
          <a:p>
            <a:pPr lvl="1"/>
            <a:r>
              <a:rPr lang="en-US" altLang="zh-CN" dirty="0">
                <a:effectLst/>
              </a:rPr>
              <a:t>high opening and minimum account balances</a:t>
            </a:r>
          </a:p>
          <a:p>
            <a:pPr lvl="1"/>
            <a:r>
              <a:rPr lang="en-US" altLang="zh-CN" dirty="0">
                <a:effectLst/>
              </a:rPr>
              <a:t>high travel time and transport costs involved in making deposits and withdrawals at the bank branch</a:t>
            </a:r>
          </a:p>
          <a:p>
            <a:pPr lvl="1"/>
            <a:r>
              <a:rPr lang="en-US" altLang="zh-CN" dirty="0">
                <a:effectLst/>
              </a:rPr>
              <a:t>lack of familiarity with bank branch operations and procedures.</a:t>
            </a:r>
            <a:r>
              <a:rPr lang="en-US" altLang="zh-CN" dirty="0"/>
              <a:t> </a:t>
            </a:r>
          </a:p>
          <a:p>
            <a:r>
              <a:rPr lang="en-US" altLang="zh-CN" dirty="0">
                <a:effectLst/>
              </a:rPr>
              <a:t>Approaches</a:t>
            </a:r>
            <a:endParaRPr lang="en-US" altLang="zh-CN" dirty="0"/>
          </a:p>
          <a:p>
            <a:pPr lvl="1"/>
            <a:r>
              <a:rPr lang="en-US" altLang="zh-CN" dirty="0">
                <a:effectLst/>
              </a:rPr>
              <a:t>The Community-Based Approach in MFI Development</a:t>
            </a:r>
            <a:r>
              <a:rPr lang="en-US" altLang="zh-CN" dirty="0"/>
              <a:t> </a:t>
            </a:r>
          </a:p>
          <a:p>
            <a:pPr lvl="1"/>
            <a:r>
              <a:rPr lang="en-US" altLang="zh-CN" dirty="0">
                <a:effectLst/>
              </a:rPr>
              <a:t>Formalizing Informal Methods of Financial Intermediation</a:t>
            </a:r>
          </a:p>
          <a:p>
            <a:pPr lvl="1"/>
            <a:r>
              <a:rPr lang="en-US" altLang="zh-CN" dirty="0">
                <a:effectLst/>
              </a:rPr>
              <a:t>Looking for Financial Sustainability</a:t>
            </a:r>
            <a:r>
              <a:rPr lang="en-US" altLang="zh-CN" dirty="0"/>
              <a:t> </a:t>
            </a:r>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373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0"/>
            <a:ext cx="7765322" cy="5256584"/>
          </a:xfrm>
        </p:spPr>
        <p:txBody>
          <a:bodyPr>
            <a:normAutofit/>
          </a:bodyPr>
          <a:lstStyle/>
          <a:p>
            <a:r>
              <a:rPr lang="en-US" altLang="zh-CN" dirty="0">
                <a:effectLst/>
              </a:rPr>
              <a:t>APCH1</a:t>
            </a:r>
            <a:r>
              <a:rPr lang="en-US" altLang="zh-CN" dirty="0"/>
              <a:t> - </a:t>
            </a:r>
            <a:r>
              <a:rPr lang="en-US" altLang="zh-CN" b="1" dirty="0">
                <a:effectLst/>
              </a:rPr>
              <a:t>The Community-Based Approach in MFI Development</a:t>
            </a:r>
            <a:r>
              <a:rPr lang="en-US" altLang="zh-CN" dirty="0"/>
              <a:t> </a:t>
            </a:r>
          </a:p>
          <a:p>
            <a:pPr lvl="1"/>
            <a:r>
              <a:rPr lang="en-US" altLang="zh-CN" dirty="0">
                <a:effectLst/>
              </a:rPr>
              <a:t>Rely on local communities</a:t>
            </a:r>
            <a:r>
              <a:rPr lang="en-US" altLang="zh-CN" dirty="0"/>
              <a:t> -&gt; </a:t>
            </a:r>
            <a:r>
              <a:rPr lang="en-US" altLang="zh-CN" dirty="0">
                <a:effectLst/>
              </a:rPr>
              <a:t>traditional community-based cooperative groups such as local clubs and village associations</a:t>
            </a:r>
          </a:p>
          <a:p>
            <a:pPr lvl="1"/>
            <a:r>
              <a:rPr lang="en-US" altLang="zh-CN" dirty="0">
                <a:effectLst/>
              </a:rPr>
              <a:t>Benefits</a:t>
            </a:r>
            <a:endParaRPr lang="en-US" altLang="zh-CN" dirty="0"/>
          </a:p>
          <a:p>
            <a:pPr lvl="2"/>
            <a:r>
              <a:rPr lang="en-US" altLang="zh-CN" dirty="0">
                <a:effectLst/>
              </a:rPr>
              <a:t>Clients: Constitute larger collaterals and enhance access to credit services.</a:t>
            </a:r>
            <a:r>
              <a:rPr lang="en-US" altLang="zh-CN" dirty="0"/>
              <a:t> </a:t>
            </a:r>
          </a:p>
          <a:p>
            <a:pPr lvl="2"/>
            <a:r>
              <a:rPr lang="en-US" altLang="zh-CN" dirty="0">
                <a:effectLst/>
              </a:rPr>
              <a:t>Institutions: A less constrained market-based approach to the management of both sides of the balance sheet. They could promote more efficient intermediation.</a:t>
            </a:r>
          </a:p>
          <a:p>
            <a:pPr lvl="2"/>
            <a:r>
              <a:rPr lang="en-US" altLang="zh-CN" dirty="0">
                <a:effectLst/>
              </a:rPr>
              <a:t>Macroeconomic level: Increase domestic financial savings mobilization.</a:t>
            </a:r>
          </a:p>
          <a:p>
            <a:pPr lvl="2"/>
            <a:r>
              <a:rPr lang="en-US" altLang="zh-CN" dirty="0">
                <a:effectLst/>
              </a:rPr>
              <a:t>Social impact: Empower underprivileged social constituencies to contribute to economic development and poverty reduction. </a:t>
            </a:r>
            <a:endParaRPr lang="en-US" altLang="zh-CN" dirty="0"/>
          </a:p>
          <a:p>
            <a:pPr marL="450000" lvl="1" indent="0">
              <a:buNone/>
            </a:pPr>
            <a:endParaRPr lang="en-US" altLang="zh-CN" dirty="0">
              <a:effectLst/>
            </a:endParaRPr>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7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0"/>
            <a:ext cx="7765322" cy="5510270"/>
          </a:xfrm>
        </p:spPr>
        <p:txBody>
          <a:bodyPr>
            <a:normAutofit/>
          </a:bodyPr>
          <a:lstStyle/>
          <a:p>
            <a:r>
              <a:rPr lang="en-US" altLang="zh-CN" dirty="0">
                <a:effectLst/>
              </a:rPr>
              <a:t>APCH1</a:t>
            </a:r>
            <a:r>
              <a:rPr lang="en-US" altLang="zh-CN" dirty="0"/>
              <a:t> - </a:t>
            </a:r>
            <a:r>
              <a:rPr lang="en-US" altLang="zh-CN" b="1" dirty="0">
                <a:effectLst/>
              </a:rPr>
              <a:t>The Community-Based Approach in MFI Development</a:t>
            </a:r>
            <a:r>
              <a:rPr lang="en-US" altLang="zh-CN" dirty="0"/>
              <a:t> </a:t>
            </a:r>
          </a:p>
          <a:p>
            <a:pPr lvl="1"/>
            <a:r>
              <a:rPr lang="en-US" altLang="zh-CN" dirty="0">
                <a:effectLst/>
              </a:rPr>
              <a:t>“Village Banking”</a:t>
            </a:r>
          </a:p>
          <a:p>
            <a:pPr lvl="2"/>
            <a:r>
              <a:rPr lang="en-US" altLang="zh-CN" dirty="0">
                <a:effectLst/>
              </a:rPr>
              <a:t>Use of group solidarity and of the linkage between saving and credit instruments</a:t>
            </a:r>
            <a:r>
              <a:rPr lang="en-US" altLang="zh-CN" dirty="0"/>
              <a:t> </a:t>
            </a:r>
          </a:p>
          <a:p>
            <a:pPr lvl="2"/>
            <a:r>
              <a:rPr lang="en-US" altLang="zh-CN" dirty="0">
                <a:effectLst/>
              </a:rPr>
              <a:t>Loans are made to groups of ten members, but benefiting only</a:t>
            </a:r>
            <a:br>
              <a:rPr lang="en-US" altLang="zh-CN" dirty="0">
                <a:effectLst/>
              </a:rPr>
            </a:br>
            <a:r>
              <a:rPr lang="en-US" altLang="zh-CN" dirty="0">
                <a:effectLst/>
              </a:rPr>
              <a:t>half of them at a time, and the rest only after repayment.</a:t>
            </a:r>
            <a:endParaRPr lang="en-US" altLang="zh-CN" b="1" dirty="0">
              <a:effectLst/>
            </a:endParaRPr>
          </a:p>
          <a:p>
            <a:pPr lvl="1"/>
            <a:r>
              <a:rPr lang="en-US" altLang="zh-CN" dirty="0">
                <a:effectLst/>
              </a:rPr>
              <a:t>Other approaches</a:t>
            </a:r>
          </a:p>
          <a:p>
            <a:pPr lvl="2"/>
            <a:r>
              <a:rPr lang="en-US" altLang="zh-CN" dirty="0">
                <a:effectLst/>
              </a:rPr>
              <a:t>Group of members mobilize and pool their savings jointly to qualify for a loan and may then use group savings as security against loans.</a:t>
            </a:r>
          </a:p>
          <a:p>
            <a:pPr lvl="2"/>
            <a:r>
              <a:rPr lang="en-US" altLang="zh-CN" dirty="0">
                <a:effectLst/>
              </a:rPr>
              <a:t>With credit scheme, group and individual savings accounts coexist, both of which can be used as collateral. Group savings provide an additional security to back an individual loan. Loan repayments are made individually but handled through the group account. </a:t>
            </a:r>
          </a:p>
          <a:p>
            <a:pPr lvl="2"/>
            <a:r>
              <a:rPr lang="en-US" altLang="zh-CN" dirty="0">
                <a:effectLst/>
              </a:rPr>
              <a:t>With individual savings with group lending, the group bears responsibility for recovery.</a:t>
            </a:r>
          </a:p>
          <a:p>
            <a:pPr lvl="2"/>
            <a:r>
              <a:rPr lang="en-US" altLang="zh-CN" dirty="0">
                <a:effectLst/>
              </a:rPr>
              <a:t>Individual approach may prevail if established a credible credit history, or when group approach is not appropriate.</a:t>
            </a:r>
            <a:r>
              <a:rPr lang="en-US" altLang="zh-CN" dirty="0"/>
              <a:t> </a:t>
            </a:r>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3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6A8BF-E650-4394-9FC6-7194DC3D09B5}"/>
              </a:ext>
            </a:extLst>
          </p:cNvPr>
          <p:cNvSpPr>
            <a:spLocks noGrp="1"/>
          </p:cNvSpPr>
          <p:nvPr>
            <p:ph type="title"/>
          </p:nvPr>
        </p:nvSpPr>
        <p:spPr>
          <a:xfrm>
            <a:off x="548119" y="188640"/>
            <a:ext cx="8568951" cy="970450"/>
          </a:xfrm>
        </p:spPr>
        <p:txBody>
          <a:bodyPr>
            <a:normAutofit/>
          </a:bodyPr>
          <a:lstStyle/>
          <a:p>
            <a:pPr algn="l"/>
            <a:r>
              <a:rPr lang="en-US" altLang="zh-CN" sz="3600" dirty="0">
                <a:effectLst/>
              </a:rPr>
              <a:t>Deposit Collection and Credit Extension</a:t>
            </a:r>
            <a:endParaRPr lang="zh-CN" altLang="en-US" sz="3600" dirty="0"/>
          </a:p>
        </p:txBody>
      </p:sp>
      <p:sp>
        <p:nvSpPr>
          <p:cNvPr id="3" name="内容占位符 2">
            <a:extLst>
              <a:ext uri="{FF2B5EF4-FFF2-40B4-BE49-F238E27FC236}">
                <a16:creationId xmlns:a16="http://schemas.microsoft.com/office/drawing/2014/main" id="{F9A19B48-7244-4DF3-96B2-FF9FAC0A04AA}"/>
              </a:ext>
            </a:extLst>
          </p:cNvPr>
          <p:cNvSpPr>
            <a:spLocks noGrp="1"/>
          </p:cNvSpPr>
          <p:nvPr>
            <p:ph idx="1"/>
          </p:nvPr>
        </p:nvSpPr>
        <p:spPr>
          <a:xfrm>
            <a:off x="611560" y="1159090"/>
            <a:ext cx="7839108" cy="5256584"/>
          </a:xfrm>
        </p:spPr>
        <p:txBody>
          <a:bodyPr>
            <a:normAutofit/>
          </a:bodyPr>
          <a:lstStyle/>
          <a:p>
            <a:r>
              <a:rPr lang="en-US" altLang="zh-CN" dirty="0">
                <a:effectLst/>
              </a:rPr>
              <a:t>APCH2</a:t>
            </a:r>
            <a:r>
              <a:rPr lang="en-US" altLang="zh-CN" dirty="0"/>
              <a:t> - </a:t>
            </a:r>
            <a:r>
              <a:rPr lang="en-US" altLang="zh-CN" b="1" dirty="0">
                <a:effectLst/>
              </a:rPr>
              <a:t>Formalizing Informal Methods of Financial Intermediation</a:t>
            </a:r>
            <a:r>
              <a:rPr lang="en-US" altLang="zh-CN" dirty="0"/>
              <a:t> </a:t>
            </a:r>
          </a:p>
          <a:p>
            <a:pPr lvl="1"/>
            <a:r>
              <a:rPr lang="en-US" altLang="zh-CN" dirty="0">
                <a:effectLst/>
              </a:rPr>
              <a:t>Licensed MFIs have benefited in </a:t>
            </a:r>
          </a:p>
          <a:p>
            <a:pPr lvl="2"/>
            <a:r>
              <a:rPr lang="en-US" altLang="zh-CN" dirty="0">
                <a:effectLst/>
              </a:rPr>
              <a:t>Savings mobilization methods developed by informal savings collectors can be replicated. </a:t>
            </a:r>
          </a:p>
          <a:p>
            <a:pPr lvl="2"/>
            <a:r>
              <a:rPr lang="en-US" altLang="zh-CN" dirty="0">
                <a:effectLst/>
              </a:rPr>
              <a:t>Informal savings collectors provide an additional layer in the structure of the microfinance system. </a:t>
            </a:r>
          </a:p>
          <a:p>
            <a:pPr lvl="2"/>
            <a:r>
              <a:rPr lang="en-US" altLang="zh-CN" dirty="0" err="1">
                <a:effectLst/>
              </a:rPr>
              <a:t>Eg</a:t>
            </a:r>
            <a:r>
              <a:rPr lang="en-US" altLang="zh-CN" dirty="0">
                <a:effectLst/>
              </a:rPr>
              <a:t>: </a:t>
            </a:r>
            <a:r>
              <a:rPr lang="en-US" altLang="zh-CN" dirty="0" err="1">
                <a:effectLst/>
              </a:rPr>
              <a:t>susu</a:t>
            </a:r>
            <a:r>
              <a:rPr lang="en-US" altLang="zh-CN" dirty="0">
                <a:effectLst/>
              </a:rPr>
              <a:t> system</a:t>
            </a:r>
            <a:endParaRPr lang="en-US" altLang="zh-CN" dirty="0"/>
          </a:p>
        </p:txBody>
      </p:sp>
      <p:cxnSp>
        <p:nvCxnSpPr>
          <p:cNvPr id="5" name="直接连接符 4">
            <a:extLst>
              <a:ext uri="{FF2B5EF4-FFF2-40B4-BE49-F238E27FC236}">
                <a16:creationId xmlns:a16="http://schemas.microsoft.com/office/drawing/2014/main" id="{A78D23FA-6312-44C2-B48E-07D15587A47B}"/>
              </a:ext>
            </a:extLst>
          </p:cNvPr>
          <p:cNvCxnSpPr>
            <a:cxnSpLocks/>
          </p:cNvCxnSpPr>
          <p:nvPr/>
        </p:nvCxnSpPr>
        <p:spPr>
          <a:xfrm>
            <a:off x="611560" y="980728"/>
            <a:ext cx="78391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362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_wp04174 (1).pdf - 福昕阅读器">
            <a:extLst>
              <a:ext uri="{FF2B5EF4-FFF2-40B4-BE49-F238E27FC236}">
                <a16:creationId xmlns:a16="http://schemas.microsoft.com/office/drawing/2014/main" id="{013D5494-3096-41EE-ACDB-AC955160C626}"/>
              </a:ext>
            </a:extLst>
          </p:cNvPr>
          <p:cNvPicPr>
            <a:picLocks noChangeAspect="1"/>
          </p:cNvPicPr>
          <p:nvPr/>
        </p:nvPicPr>
        <p:blipFill rotWithShape="1">
          <a:blip r:embed="rId2">
            <a:extLst>
              <a:ext uri="{28A0092B-C50C-407E-A947-70E740481C1C}">
                <a14:useLocalDpi xmlns:a14="http://schemas.microsoft.com/office/drawing/2010/main" val="0"/>
              </a:ext>
            </a:extLst>
          </a:blip>
          <a:srcRect l="30827" t="29415" r="27436" b="9305"/>
          <a:stretch/>
        </p:blipFill>
        <p:spPr>
          <a:xfrm>
            <a:off x="802259" y="220516"/>
            <a:ext cx="7457710" cy="6317683"/>
          </a:xfrm>
          <a:prstGeom prst="rect">
            <a:avLst/>
          </a:prstGeom>
        </p:spPr>
      </p:pic>
    </p:spTree>
    <p:extLst>
      <p:ext uri="{BB962C8B-B14F-4D97-AF65-F5344CB8AC3E}">
        <p14:creationId xmlns:p14="http://schemas.microsoft.com/office/powerpoint/2010/main" val="1197170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石板">
  <a:themeElements>
    <a:clrScheme name="石板">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石板">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石板">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TM04033929[[fn=石板]]</Template>
  <TotalTime>269</TotalTime>
  <Words>1170</Words>
  <Application>Microsoft Office PowerPoint</Application>
  <PresentationFormat>全屏显示(4:3)</PresentationFormat>
  <Paragraphs>133</Paragraphs>
  <Slides>18</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等线</vt:lpstr>
      <vt:lpstr>方正舒体</vt:lpstr>
      <vt:lpstr>Calisto MT</vt:lpstr>
      <vt:lpstr>Trebuchet MS</vt:lpstr>
      <vt:lpstr>Wingdings 2</vt:lpstr>
      <vt:lpstr>石板</vt:lpstr>
      <vt:lpstr>Microfinance in Africa: Experience and Lessons from Selected African Countries </vt:lpstr>
      <vt:lpstr>Contents</vt:lpstr>
      <vt:lpstr>Introduction</vt:lpstr>
      <vt:lpstr>Deposit Collection and Credit Extension</vt:lpstr>
      <vt:lpstr>Deposit Collection and Credit Extension</vt:lpstr>
      <vt:lpstr>Deposit Collection and Credit Extension</vt:lpstr>
      <vt:lpstr>Deposit Collection and Credit Extension</vt:lpstr>
      <vt:lpstr>Deposit Collection and Credit Extension</vt:lpstr>
      <vt:lpstr>PowerPoint 演示文稿</vt:lpstr>
      <vt:lpstr>Deposit Collection and Credit Extension</vt:lpstr>
      <vt:lpstr>Links Between the Operations of MFIs and Banks, Donors and NGOs </vt:lpstr>
      <vt:lpstr>Links Between the Operations of MFIs and Banks, Donors and NGOs </vt:lpstr>
      <vt:lpstr>The Role of Governments</vt:lpstr>
      <vt:lpstr>The Role of Governments</vt:lpstr>
      <vt:lpstr>The Role of Governments</vt:lpstr>
      <vt:lpstr>PowerPoint 演示文稿</vt:lpstr>
      <vt:lpstr>Conclusion</vt:lpstr>
      <vt:lpstr>Critics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Microfinance in Africa: Experience and Lessons from Selected African Countries </dc:title>
  <dc:creator>Sarah Liu</dc:creator>
  <cp:lastModifiedBy>Sarah Liu</cp:lastModifiedBy>
  <cp:revision>48</cp:revision>
  <dcterms:created xsi:type="dcterms:W3CDTF">2018-09-16T23:02:05Z</dcterms:created>
  <dcterms:modified xsi:type="dcterms:W3CDTF">2018-09-18T18:49:31Z</dcterms:modified>
</cp:coreProperties>
</file>